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Современный урок. </a:t>
            </a:r>
            <a:br>
              <a:rPr lang="ru-RU" dirty="0" smtClean="0"/>
            </a:br>
            <a:r>
              <a:rPr lang="ru-RU" dirty="0" smtClean="0"/>
              <a:t>Технологическая карта урока.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Практико-ориентированный </a:t>
            </a:r>
            <a:r>
              <a:rPr lang="ru-RU" dirty="0" smtClean="0"/>
              <a:t>семинар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Технологическая карта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568952" cy="2308324"/>
          </a:xfrm>
          <a:prstGeom prst="rect">
            <a:avLst/>
          </a:prstGeom>
          <a:ln w="28575" cmpd="thinThick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i="1" dirty="0" smtClean="0">
                <a:latin typeface="Times New Roman"/>
                <a:cs typeface="Times New Roman"/>
              </a:rPr>
              <a:t>− </a:t>
            </a:r>
            <a:r>
              <a:rPr lang="ru-RU" sz="2400" i="1" dirty="0" smtClean="0"/>
              <a:t>форма технологической документации, в которой описан весь процесс обработки изделия, указаны операции и их составные части, материалы, производственное оборудование, инструмент, технологические режимы, время, необходимое для изготовления изделия, квалификация работников и т. п.</a:t>
            </a:r>
            <a:endParaRPr lang="ru-RU" sz="24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4149080"/>
            <a:ext cx="8496944" cy="830997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/>
                <a:cs typeface="Times New Roman"/>
              </a:rPr>
              <a:t>− </a:t>
            </a:r>
            <a:r>
              <a:rPr lang="ru-RU" sz="2400" dirty="0" smtClean="0"/>
              <a:t>современная форма планирования педагогического взаимодействия учителя и обучающихся.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5229200"/>
            <a:ext cx="7128792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На каждом этапе урока мы отслеживаем свою деятельность и ожидаемые действия учеников.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Технологическая карта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2" y="1844824"/>
          <a:ext cx="8784977" cy="2743200"/>
        </p:xfrm>
        <a:graphic>
          <a:graphicData uri="http://schemas.openxmlformats.org/drawingml/2006/table">
            <a:tbl>
              <a:tblPr/>
              <a:tblGrid>
                <a:gridCol w="936104"/>
                <a:gridCol w="1152128"/>
                <a:gridCol w="1872208"/>
                <a:gridCol w="1936053"/>
                <a:gridCol w="1716979"/>
                <a:gridCol w="1171505"/>
              </a:tblGrid>
              <a:tr h="102774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Этапы урока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Методы обучения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Учебно-познавательные задачи урока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Формируемые УУД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Методы оценки/самооценки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Деятельность ученика</a:t>
                      </a: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0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2044" marR="420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Капля 7"/>
          <p:cNvSpPr/>
          <p:nvPr/>
        </p:nvSpPr>
        <p:spPr>
          <a:xfrm>
            <a:off x="7740352" y="0"/>
            <a:ext cx="1403648" cy="692696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1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112568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2700" dirty="0" smtClean="0"/>
              <a:t>Организационный момент.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dirty="0" smtClean="0"/>
              <a:t>Проверка домашнего задания.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i="1" u="sng" dirty="0" smtClean="0"/>
              <a:t>Подготовка учащихся к усвоению нового материала.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i="1" u="sng" dirty="0" smtClean="0"/>
              <a:t>Изучение нового материала.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i="1" u="sng" dirty="0" smtClean="0"/>
              <a:t>Первичная проверка усвоения и закрепления знаний.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dirty="0" smtClean="0"/>
              <a:t>Закрепление/контроль и самооценка/самопроверка.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dirty="0" smtClean="0"/>
              <a:t>Подведение итогов урока. Рефлексия деятельности на уроке.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700" dirty="0" smtClean="0"/>
              <a:t>Информация о домашнем задании.</a:t>
            </a:r>
            <a:endParaRPr lang="ru-RU" sz="2700" dirty="0"/>
          </a:p>
        </p:txBody>
      </p:sp>
      <p:sp>
        <p:nvSpPr>
          <p:cNvPr id="4" name="Капля 3"/>
          <p:cNvSpPr/>
          <p:nvPr/>
        </p:nvSpPr>
        <p:spPr>
          <a:xfrm>
            <a:off x="7740352" y="0"/>
            <a:ext cx="1403648" cy="692696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112568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sz="2800" i="1" u="sng" dirty="0" smtClean="0"/>
              <a:t>3. Подготовка учащихся к усвоению нового материала.</a:t>
            </a:r>
          </a:p>
          <a:p>
            <a:pPr marL="571500" indent="-571500">
              <a:buAutoNum type="romanUcPeriod"/>
            </a:pPr>
            <a:r>
              <a:rPr lang="ru-RU" sz="2800" dirty="0" smtClean="0">
                <a:solidFill>
                  <a:srgbClr val="0070C0"/>
                </a:solidFill>
              </a:rPr>
              <a:t>Актуализация знаний и </a:t>
            </a:r>
            <a:r>
              <a:rPr lang="ru-RU" sz="2800" b="1" u="sng" dirty="0" smtClean="0">
                <a:solidFill>
                  <a:srgbClr val="0070C0"/>
                </a:solidFill>
              </a:rPr>
              <a:t>выявление затруднений</a:t>
            </a:r>
            <a:r>
              <a:rPr lang="ru-RU" sz="2800" dirty="0" smtClean="0"/>
              <a:t>*</a:t>
            </a:r>
            <a:endParaRPr lang="en-US" sz="2800" dirty="0" smtClean="0"/>
          </a:p>
          <a:p>
            <a:pPr marL="571500" indent="-571500">
              <a:buNone/>
            </a:pPr>
            <a:endParaRPr lang="ru-RU" sz="2800" dirty="0" smtClean="0"/>
          </a:p>
          <a:p>
            <a:pPr marL="514350" indent="-514350">
              <a:buNone/>
            </a:pPr>
            <a:r>
              <a:rPr lang="ru-RU" sz="2800" i="1" u="sng" dirty="0" smtClean="0"/>
              <a:t>4. Изучение нового материала.</a:t>
            </a:r>
          </a:p>
          <a:p>
            <a:pPr marL="514350" indent="-51435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II. </a:t>
            </a:r>
            <a:r>
              <a:rPr lang="ru-RU" sz="2800" dirty="0" smtClean="0">
                <a:solidFill>
                  <a:srgbClr val="0070C0"/>
                </a:solidFill>
              </a:rPr>
              <a:t>Создание проблемной ситуации.</a:t>
            </a:r>
          </a:p>
          <a:p>
            <a:pPr marL="514350" indent="-51435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III. </a:t>
            </a:r>
            <a:r>
              <a:rPr lang="ru-RU" sz="2800" dirty="0" smtClean="0">
                <a:solidFill>
                  <a:srgbClr val="0070C0"/>
                </a:solidFill>
              </a:rPr>
              <a:t>Постановка проблемы.</a:t>
            </a:r>
          </a:p>
          <a:p>
            <a:pPr marL="514350" indent="-51435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IV. </a:t>
            </a:r>
            <a:r>
              <a:rPr lang="ru-RU" sz="2800" dirty="0" smtClean="0">
                <a:solidFill>
                  <a:srgbClr val="0070C0"/>
                </a:solidFill>
              </a:rPr>
              <a:t>Решение учебной проблемы.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endParaRPr lang="ru-RU" sz="2800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ru-RU" sz="2800" i="1" u="sng" dirty="0" smtClean="0"/>
              <a:t>5. Первичная проверка усвоения и закрепления знаний.</a:t>
            </a:r>
          </a:p>
          <a:p>
            <a:pPr marL="514350" indent="-514350">
              <a:buNone/>
            </a:pPr>
            <a:r>
              <a:rPr lang="en-US" sz="2800" dirty="0" smtClean="0">
                <a:solidFill>
                  <a:srgbClr val="0070C0"/>
                </a:solidFill>
              </a:rPr>
              <a:t>V. </a:t>
            </a:r>
            <a:r>
              <a:rPr lang="ru-RU" sz="2800" dirty="0" smtClean="0">
                <a:solidFill>
                  <a:srgbClr val="0070C0"/>
                </a:solidFill>
              </a:rPr>
              <a:t>Подтверждение и применение найденного решения.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88640"/>
            <a:ext cx="7992888" cy="273630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Методы обучения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Объяснительно-иллюстративный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Репродуктивный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Проблемное изложение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Частично-поисковый или эвристический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Исследовательский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3068960"/>
            <a:ext cx="5436096" cy="36004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обучения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Фронтальная беседа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текстом (приложение, учебник, дополнительная литература)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ТСО, ЦОР, ЭОР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Контрольная работа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Лабораторные опыты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Практическая работа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в парах (группах)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Выполнение упражнений (задач)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80112" y="2996952"/>
            <a:ext cx="3563888" cy="36724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Средства</a:t>
            </a:r>
          </a:p>
          <a:p>
            <a:pPr marL="514350" indent="-514350" algn="ctr"/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Устное слово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Печатное слово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Наглядные средства</a:t>
            </a:r>
          </a:p>
        </p:txBody>
      </p:sp>
      <p:sp>
        <p:nvSpPr>
          <p:cNvPr id="7" name="Капля 6"/>
          <p:cNvSpPr/>
          <p:nvPr/>
        </p:nvSpPr>
        <p:spPr>
          <a:xfrm>
            <a:off x="7740352" y="0"/>
            <a:ext cx="1403648" cy="692696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3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39552" y="476672"/>
            <a:ext cx="6480720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учителя</a:t>
            </a:r>
          </a:p>
          <a:p>
            <a:pPr algn="ctr"/>
            <a:endParaRPr lang="ru-RU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Что дела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ет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учитель?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23728" y="2420888"/>
            <a:ext cx="6480720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ученика</a:t>
            </a:r>
          </a:p>
          <a:p>
            <a:pPr algn="ctr"/>
            <a:endParaRPr lang="ru-RU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Что дела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ученики?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4365104"/>
            <a:ext cx="8496944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Формируемые УУД</a:t>
            </a:r>
          </a:p>
          <a:p>
            <a:pPr algn="ctr"/>
            <a:endParaRPr lang="ru-RU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Что уме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ют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ученики в результате урока?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476672"/>
            <a:ext cx="8496944" cy="86409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Формируемые УУД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615440"/>
          <a:ext cx="8964488" cy="5242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44416"/>
                <a:gridCol w="5220072"/>
              </a:tblGrid>
              <a:tr h="447824">
                <a:tc>
                  <a:txBody>
                    <a:bodyPr/>
                    <a:lstStyle/>
                    <a:p>
                      <a:r>
                        <a:rPr lang="ru-RU" sz="2800" b="0" kern="1200" dirty="0" smtClean="0"/>
                        <a:t>Объявление темы урока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Познавательные </a:t>
                      </a:r>
                      <a:r>
                        <a:rPr lang="ru-RU" sz="2800" b="0" dirty="0" err="1" smtClean="0"/>
                        <a:t>общеучебные</a:t>
                      </a:r>
                      <a:r>
                        <a:rPr lang="ru-RU" sz="2800" b="0" dirty="0" smtClean="0"/>
                        <a:t>,</a:t>
                      </a:r>
                      <a:r>
                        <a:rPr lang="ru-RU" sz="2800" b="0" baseline="0" dirty="0" smtClean="0"/>
                        <a:t> к</a:t>
                      </a:r>
                      <a:r>
                        <a:rPr lang="ru-RU" sz="2800" b="0" dirty="0" smtClean="0"/>
                        <a:t>оммуникативные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Цели урока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Регулятивные, коммуникативные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Планирование урока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Регулятивные, коммуникативные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Контроль/коррекция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Регулятивные, коммуникативные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Оценка/самооценка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Регулятивные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Домашнее задание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/>
                        <a:t>Познавательные, регулятивные,</a:t>
                      </a:r>
                      <a:r>
                        <a:rPr lang="ru-RU" sz="2800" b="0" baseline="0" dirty="0" smtClean="0"/>
                        <a:t> коммуникативные</a:t>
                      </a:r>
                      <a:endParaRPr lang="ru-RU" sz="28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Капля 4"/>
          <p:cNvSpPr/>
          <p:nvPr/>
        </p:nvSpPr>
        <p:spPr>
          <a:xfrm>
            <a:off x="7740352" y="0"/>
            <a:ext cx="1403648" cy="692696"/>
          </a:xfrm>
          <a:prstGeom prst="teardrop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№ 4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56992"/>
            <a:ext cx="820891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Удачи в работе!</a:t>
            </a:r>
            <a:endParaRPr lang="ru-RU" sz="8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</TotalTime>
  <Words>315</Words>
  <Application>Microsoft Office PowerPoint</Application>
  <PresentationFormat>Экран (4:3)</PresentationFormat>
  <Paragraphs>85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Современный урок.  Технологическая карта урока.</vt:lpstr>
      <vt:lpstr>Технологическая карта</vt:lpstr>
      <vt:lpstr>Технологическая карта</vt:lpstr>
      <vt:lpstr>Этапы урока</vt:lpstr>
      <vt:lpstr>Этапы урока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Современный урок.  Технологическая карта урока.</dc:title>
  <dc:creator>Administrator</dc:creator>
  <cp:lastModifiedBy>Директор</cp:lastModifiedBy>
  <cp:revision>22</cp:revision>
  <dcterms:created xsi:type="dcterms:W3CDTF">2015-03-04T13:36:06Z</dcterms:created>
  <dcterms:modified xsi:type="dcterms:W3CDTF">2016-09-19T02:38:55Z</dcterms:modified>
</cp:coreProperties>
</file>